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76" r:id="rId4"/>
    <p:sldId id="278" r:id="rId5"/>
    <p:sldId id="279" r:id="rId6"/>
    <p:sldId id="257" r:id="rId7"/>
    <p:sldId id="259" r:id="rId8"/>
    <p:sldId id="260" r:id="rId9"/>
    <p:sldId id="261" r:id="rId10"/>
    <p:sldId id="274" r:id="rId11"/>
    <p:sldId id="263" r:id="rId12"/>
    <p:sldId id="264" r:id="rId13"/>
    <p:sldId id="265" r:id="rId14"/>
    <p:sldId id="270" r:id="rId15"/>
    <p:sldId id="266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 autoAdjust="0"/>
    <p:restoredTop sz="91601" autoAdjust="0"/>
  </p:normalViewPr>
  <p:slideViewPr>
    <p:cSldViewPr>
      <p:cViewPr varScale="1">
        <p:scale>
          <a:sx n="85" d="100"/>
          <a:sy n="85" d="100"/>
        </p:scale>
        <p:origin x="-7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2D665-50E0-4BC6-AD6E-EFE69EA8D55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C2A8C-CF95-47E8-854F-207C82C2C6E4}">
      <dgm:prSet phldrT="[Текст]"/>
      <dgm:spPr/>
      <dgm:t>
        <a:bodyPr/>
        <a:lstStyle/>
        <a:p>
          <a:r>
            <a:rPr lang="ru-RU" dirty="0" smtClean="0"/>
            <a:t>УСЛОВИЯ</a:t>
          </a:r>
          <a:endParaRPr lang="ru-RU" dirty="0"/>
        </a:p>
      </dgm:t>
    </dgm:pt>
    <dgm:pt modelId="{008BDE60-75A5-478A-BA51-D0EB083EC1BF}" type="parTrans" cxnId="{0D2DAADA-3B9F-4020-B0A9-A1BEBE4C7378}">
      <dgm:prSet/>
      <dgm:spPr/>
      <dgm:t>
        <a:bodyPr/>
        <a:lstStyle/>
        <a:p>
          <a:endParaRPr lang="ru-RU"/>
        </a:p>
      </dgm:t>
    </dgm:pt>
    <dgm:pt modelId="{E42620AA-8833-48B5-AC21-6338AAB37A6B}" type="sibTrans" cxnId="{0D2DAADA-3B9F-4020-B0A9-A1BEBE4C7378}">
      <dgm:prSet/>
      <dgm:spPr/>
      <dgm:t>
        <a:bodyPr/>
        <a:lstStyle/>
        <a:p>
          <a:endParaRPr lang="ru-RU"/>
        </a:p>
      </dgm:t>
    </dgm:pt>
    <dgm:pt modelId="{7BF35ABD-9A3B-4492-9BE4-7ED68E83CAFD}">
      <dgm:prSet phldrT="[Текст]"/>
      <dgm:spPr/>
      <dgm:t>
        <a:bodyPr/>
        <a:lstStyle/>
        <a:p>
          <a:r>
            <a:rPr lang="ru-RU" dirty="0" smtClean="0"/>
            <a:t>Объективные: организационно-экономические</a:t>
          </a:r>
          <a:endParaRPr lang="ru-RU" dirty="0"/>
        </a:p>
      </dgm:t>
    </dgm:pt>
    <dgm:pt modelId="{60FAD93E-BE59-4EE1-9E49-675B23569CDD}" type="parTrans" cxnId="{131CA958-4852-414E-9810-3910AD522B58}">
      <dgm:prSet/>
      <dgm:spPr/>
      <dgm:t>
        <a:bodyPr/>
        <a:lstStyle/>
        <a:p>
          <a:endParaRPr lang="ru-RU"/>
        </a:p>
      </dgm:t>
    </dgm:pt>
    <dgm:pt modelId="{8FDE5B6D-0FB7-4078-8B8A-009C305E1E44}" type="sibTrans" cxnId="{131CA958-4852-414E-9810-3910AD522B58}">
      <dgm:prSet/>
      <dgm:spPr/>
      <dgm:t>
        <a:bodyPr/>
        <a:lstStyle/>
        <a:p>
          <a:endParaRPr lang="ru-RU"/>
        </a:p>
      </dgm:t>
    </dgm:pt>
    <dgm:pt modelId="{D9350B2C-7152-4C4D-90B9-7723B00D5CBE}">
      <dgm:prSet phldrT="[Текст]"/>
      <dgm:spPr/>
      <dgm:t>
        <a:bodyPr/>
        <a:lstStyle/>
        <a:p>
          <a:r>
            <a:rPr lang="ru-RU" dirty="0" smtClean="0"/>
            <a:t>Субъективные: социально-психологические</a:t>
          </a:r>
          <a:endParaRPr lang="ru-RU" dirty="0"/>
        </a:p>
      </dgm:t>
    </dgm:pt>
    <dgm:pt modelId="{9A841401-D595-44C0-BB11-FE91EE98C0B6}" type="parTrans" cxnId="{96CA2CD3-6FAD-47A1-AEE3-1A680219ECEE}">
      <dgm:prSet/>
      <dgm:spPr/>
      <dgm:t>
        <a:bodyPr/>
        <a:lstStyle/>
        <a:p>
          <a:endParaRPr lang="ru-RU"/>
        </a:p>
      </dgm:t>
    </dgm:pt>
    <dgm:pt modelId="{A2EEE747-DCCA-42CE-AA9A-4A30A119A5EB}" type="sibTrans" cxnId="{96CA2CD3-6FAD-47A1-AEE3-1A680219ECEE}">
      <dgm:prSet/>
      <dgm:spPr/>
      <dgm:t>
        <a:bodyPr/>
        <a:lstStyle/>
        <a:p>
          <a:endParaRPr lang="ru-RU"/>
        </a:p>
      </dgm:t>
    </dgm:pt>
    <dgm:pt modelId="{8A1507A5-9B4A-4A0D-AF93-55F5602A0659}" type="pres">
      <dgm:prSet presAssocID="{2D62D665-50E0-4BC6-AD6E-EFE69EA8D5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69672B-7CB8-4A9A-8097-62568B93BA78}" type="pres">
      <dgm:prSet presAssocID="{AC0C2A8C-CF95-47E8-854F-207C82C2C6E4}" presName="root1" presStyleCnt="0"/>
      <dgm:spPr/>
    </dgm:pt>
    <dgm:pt modelId="{3B0580D6-50DE-4F81-97F9-5E9823492F6C}" type="pres">
      <dgm:prSet presAssocID="{AC0C2A8C-CF95-47E8-854F-207C82C2C6E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A77E3-5A67-41C5-A832-81B5DC1B1119}" type="pres">
      <dgm:prSet presAssocID="{AC0C2A8C-CF95-47E8-854F-207C82C2C6E4}" presName="level2hierChild" presStyleCnt="0"/>
      <dgm:spPr/>
    </dgm:pt>
    <dgm:pt modelId="{03021844-623A-4EB1-905A-E39F601B23AC}" type="pres">
      <dgm:prSet presAssocID="{60FAD93E-BE59-4EE1-9E49-675B23569CD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2F219BC-0E4E-401D-ACC5-8791FBD5653D}" type="pres">
      <dgm:prSet presAssocID="{60FAD93E-BE59-4EE1-9E49-675B23569CD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A65D399-5045-4F8E-956F-7507069CEF34}" type="pres">
      <dgm:prSet presAssocID="{7BF35ABD-9A3B-4492-9BE4-7ED68E83CAFD}" presName="root2" presStyleCnt="0"/>
      <dgm:spPr/>
    </dgm:pt>
    <dgm:pt modelId="{31BBF723-F188-4E75-AE3E-849496F4648C}" type="pres">
      <dgm:prSet presAssocID="{7BF35ABD-9A3B-4492-9BE4-7ED68E83CAF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A8EC80-B80A-43B1-92BF-F87E226FF1BA}" type="pres">
      <dgm:prSet presAssocID="{7BF35ABD-9A3B-4492-9BE4-7ED68E83CAFD}" presName="level3hierChild" presStyleCnt="0"/>
      <dgm:spPr/>
    </dgm:pt>
    <dgm:pt modelId="{82B53FAA-36FF-4A08-93E6-DBB746D9500B}" type="pres">
      <dgm:prSet presAssocID="{9A841401-D595-44C0-BB11-FE91EE98C0B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DA7DCFB-034B-4716-9AE2-642E199D78A7}" type="pres">
      <dgm:prSet presAssocID="{9A841401-D595-44C0-BB11-FE91EE98C0B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F88F035-53A9-47A5-8C3C-6F72D1E03C9D}" type="pres">
      <dgm:prSet presAssocID="{D9350B2C-7152-4C4D-90B9-7723B00D5CBE}" presName="root2" presStyleCnt="0"/>
      <dgm:spPr/>
    </dgm:pt>
    <dgm:pt modelId="{466C2EA3-4B96-4C3A-A31E-702FE4E56F01}" type="pres">
      <dgm:prSet presAssocID="{D9350B2C-7152-4C4D-90B9-7723B00D5CB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B54FD3-AE38-4FBE-A83A-06791F1D3305}" type="pres">
      <dgm:prSet presAssocID="{D9350B2C-7152-4C4D-90B9-7723B00D5CBE}" presName="level3hierChild" presStyleCnt="0"/>
      <dgm:spPr/>
    </dgm:pt>
  </dgm:ptLst>
  <dgm:cxnLst>
    <dgm:cxn modelId="{4203DB12-F969-4EF8-8184-8F070C12C32F}" type="presOf" srcId="{2D62D665-50E0-4BC6-AD6E-EFE69EA8D557}" destId="{8A1507A5-9B4A-4A0D-AF93-55F5602A0659}" srcOrd="0" destOrd="0" presId="urn:microsoft.com/office/officeart/2005/8/layout/hierarchy2"/>
    <dgm:cxn modelId="{4A31A030-5D97-4059-A46B-EFE172C8780E}" type="presOf" srcId="{9A841401-D595-44C0-BB11-FE91EE98C0B6}" destId="{CDA7DCFB-034B-4716-9AE2-642E199D78A7}" srcOrd="1" destOrd="0" presId="urn:microsoft.com/office/officeart/2005/8/layout/hierarchy2"/>
    <dgm:cxn modelId="{54C92025-9B17-4B13-88F4-00BDB49EDE0E}" type="presOf" srcId="{AC0C2A8C-CF95-47E8-854F-207C82C2C6E4}" destId="{3B0580D6-50DE-4F81-97F9-5E9823492F6C}" srcOrd="0" destOrd="0" presId="urn:microsoft.com/office/officeart/2005/8/layout/hierarchy2"/>
    <dgm:cxn modelId="{96CA2CD3-6FAD-47A1-AEE3-1A680219ECEE}" srcId="{AC0C2A8C-CF95-47E8-854F-207C82C2C6E4}" destId="{D9350B2C-7152-4C4D-90B9-7723B00D5CBE}" srcOrd="1" destOrd="0" parTransId="{9A841401-D595-44C0-BB11-FE91EE98C0B6}" sibTransId="{A2EEE747-DCCA-42CE-AA9A-4A30A119A5EB}"/>
    <dgm:cxn modelId="{A3ED1534-4012-4FF0-8A41-5EA2C05201F2}" type="presOf" srcId="{60FAD93E-BE59-4EE1-9E49-675B23569CDD}" destId="{F2F219BC-0E4E-401D-ACC5-8791FBD5653D}" srcOrd="1" destOrd="0" presId="urn:microsoft.com/office/officeart/2005/8/layout/hierarchy2"/>
    <dgm:cxn modelId="{DF9C7151-768D-4B45-A719-FFF8FF88F813}" type="presOf" srcId="{7BF35ABD-9A3B-4492-9BE4-7ED68E83CAFD}" destId="{31BBF723-F188-4E75-AE3E-849496F4648C}" srcOrd="0" destOrd="0" presId="urn:microsoft.com/office/officeart/2005/8/layout/hierarchy2"/>
    <dgm:cxn modelId="{131CA958-4852-414E-9810-3910AD522B58}" srcId="{AC0C2A8C-CF95-47E8-854F-207C82C2C6E4}" destId="{7BF35ABD-9A3B-4492-9BE4-7ED68E83CAFD}" srcOrd="0" destOrd="0" parTransId="{60FAD93E-BE59-4EE1-9E49-675B23569CDD}" sibTransId="{8FDE5B6D-0FB7-4078-8B8A-009C305E1E44}"/>
    <dgm:cxn modelId="{E620F4CC-42B5-404C-810E-CDC53851B6AE}" type="presOf" srcId="{60FAD93E-BE59-4EE1-9E49-675B23569CDD}" destId="{03021844-623A-4EB1-905A-E39F601B23AC}" srcOrd="0" destOrd="0" presId="urn:microsoft.com/office/officeart/2005/8/layout/hierarchy2"/>
    <dgm:cxn modelId="{0D2DAADA-3B9F-4020-B0A9-A1BEBE4C7378}" srcId="{2D62D665-50E0-4BC6-AD6E-EFE69EA8D557}" destId="{AC0C2A8C-CF95-47E8-854F-207C82C2C6E4}" srcOrd="0" destOrd="0" parTransId="{008BDE60-75A5-478A-BA51-D0EB083EC1BF}" sibTransId="{E42620AA-8833-48B5-AC21-6338AAB37A6B}"/>
    <dgm:cxn modelId="{42DAFAD3-3265-4220-A409-132ECC5573AD}" type="presOf" srcId="{9A841401-D595-44C0-BB11-FE91EE98C0B6}" destId="{82B53FAA-36FF-4A08-93E6-DBB746D9500B}" srcOrd="0" destOrd="0" presId="urn:microsoft.com/office/officeart/2005/8/layout/hierarchy2"/>
    <dgm:cxn modelId="{7F289C14-9A5F-4EC0-951B-ABCB4ABF5315}" type="presOf" srcId="{D9350B2C-7152-4C4D-90B9-7723B00D5CBE}" destId="{466C2EA3-4B96-4C3A-A31E-702FE4E56F01}" srcOrd="0" destOrd="0" presId="urn:microsoft.com/office/officeart/2005/8/layout/hierarchy2"/>
    <dgm:cxn modelId="{E0565518-9353-4179-97A4-2F461CFD5C9C}" type="presParOf" srcId="{8A1507A5-9B4A-4A0D-AF93-55F5602A0659}" destId="{BA69672B-7CB8-4A9A-8097-62568B93BA78}" srcOrd="0" destOrd="0" presId="urn:microsoft.com/office/officeart/2005/8/layout/hierarchy2"/>
    <dgm:cxn modelId="{51EC8FD1-0F4C-4E8F-9F88-1CC2E429A2D5}" type="presParOf" srcId="{BA69672B-7CB8-4A9A-8097-62568B93BA78}" destId="{3B0580D6-50DE-4F81-97F9-5E9823492F6C}" srcOrd="0" destOrd="0" presId="urn:microsoft.com/office/officeart/2005/8/layout/hierarchy2"/>
    <dgm:cxn modelId="{71AABEAE-1922-4BA7-9C77-DEBF8CDC11D0}" type="presParOf" srcId="{BA69672B-7CB8-4A9A-8097-62568B93BA78}" destId="{D39A77E3-5A67-41C5-A832-81B5DC1B1119}" srcOrd="1" destOrd="0" presId="urn:microsoft.com/office/officeart/2005/8/layout/hierarchy2"/>
    <dgm:cxn modelId="{BB135DFE-1275-4945-BB50-528161983ADC}" type="presParOf" srcId="{D39A77E3-5A67-41C5-A832-81B5DC1B1119}" destId="{03021844-623A-4EB1-905A-E39F601B23AC}" srcOrd="0" destOrd="0" presId="urn:microsoft.com/office/officeart/2005/8/layout/hierarchy2"/>
    <dgm:cxn modelId="{3A6807DB-CE93-4920-99EB-CB714EFCF26C}" type="presParOf" srcId="{03021844-623A-4EB1-905A-E39F601B23AC}" destId="{F2F219BC-0E4E-401D-ACC5-8791FBD5653D}" srcOrd="0" destOrd="0" presId="urn:microsoft.com/office/officeart/2005/8/layout/hierarchy2"/>
    <dgm:cxn modelId="{00A72502-C446-473D-802A-480BC61C73C2}" type="presParOf" srcId="{D39A77E3-5A67-41C5-A832-81B5DC1B1119}" destId="{AA65D399-5045-4F8E-956F-7507069CEF34}" srcOrd="1" destOrd="0" presId="urn:microsoft.com/office/officeart/2005/8/layout/hierarchy2"/>
    <dgm:cxn modelId="{674D0CEC-A5A1-455B-B4E1-86E8F5402290}" type="presParOf" srcId="{AA65D399-5045-4F8E-956F-7507069CEF34}" destId="{31BBF723-F188-4E75-AE3E-849496F4648C}" srcOrd="0" destOrd="0" presId="urn:microsoft.com/office/officeart/2005/8/layout/hierarchy2"/>
    <dgm:cxn modelId="{814DE082-F61E-4419-941A-CBDB051A2FCB}" type="presParOf" srcId="{AA65D399-5045-4F8E-956F-7507069CEF34}" destId="{B6A8EC80-B80A-43B1-92BF-F87E226FF1BA}" srcOrd="1" destOrd="0" presId="urn:microsoft.com/office/officeart/2005/8/layout/hierarchy2"/>
    <dgm:cxn modelId="{5848FA08-13D1-4BDD-9D11-7C391E36E9CA}" type="presParOf" srcId="{D39A77E3-5A67-41C5-A832-81B5DC1B1119}" destId="{82B53FAA-36FF-4A08-93E6-DBB746D9500B}" srcOrd="2" destOrd="0" presId="urn:microsoft.com/office/officeart/2005/8/layout/hierarchy2"/>
    <dgm:cxn modelId="{31DCDDCD-CF27-4E7A-94E9-D113F7FD7DA8}" type="presParOf" srcId="{82B53FAA-36FF-4A08-93E6-DBB746D9500B}" destId="{CDA7DCFB-034B-4716-9AE2-642E199D78A7}" srcOrd="0" destOrd="0" presId="urn:microsoft.com/office/officeart/2005/8/layout/hierarchy2"/>
    <dgm:cxn modelId="{C654BE27-D844-4065-BFAA-6887F29A61B6}" type="presParOf" srcId="{D39A77E3-5A67-41C5-A832-81B5DC1B1119}" destId="{DF88F035-53A9-47A5-8C3C-6F72D1E03C9D}" srcOrd="3" destOrd="0" presId="urn:microsoft.com/office/officeart/2005/8/layout/hierarchy2"/>
    <dgm:cxn modelId="{251830FB-9743-4847-8182-E5CB370ADD07}" type="presParOf" srcId="{DF88F035-53A9-47A5-8C3C-6F72D1E03C9D}" destId="{466C2EA3-4B96-4C3A-A31E-702FE4E56F01}" srcOrd="0" destOrd="0" presId="urn:microsoft.com/office/officeart/2005/8/layout/hierarchy2"/>
    <dgm:cxn modelId="{E8C517CA-F3FB-4049-AD82-987C04C56B63}" type="presParOf" srcId="{DF88F035-53A9-47A5-8C3C-6F72D1E03C9D}" destId="{7DB54FD3-AE38-4FBE-A83A-06791F1D3305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EA26-C58B-4925-9EE4-2028F6403EA7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5BCC-4731-4E1A-B855-E56A09E90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8EE5-63D2-4780-B0E9-F05D8AEEAC52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5576D-33CD-42D5-9048-BE5DB8A83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E917-8B62-40AF-A31E-4B45EF0EDE86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17CF-FF89-42A8-BDF0-D82B2D89D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789B-D157-4DF7-8C3F-7141C66A40B0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CC4F-4D77-4E65-93AA-9E25BACA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C360-2960-401E-AC97-B79C3E2CB2E3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C947-D5E5-40E4-85B8-F0F61BE93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FFFA7-58BD-424F-8769-10B984A28018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F84E-F20B-4EC7-859D-53A333E48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F475E-D4C7-4B80-8372-CADF3151C8B1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1DD0B-C25A-4C39-AE35-CB7B7ADEA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3579-4A5E-42E9-BB04-7976F762F992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BC34-F20D-4443-9292-C69A28CB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F32-4B3E-4DF0-85B8-76CAB865C308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6AF5-BD32-4697-A73E-56468AC34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A946-0C4F-41E9-8B2D-1479DF0EA994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712A-40A7-4710-BA5E-E834A921E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BF75-46B0-4B85-A3D3-87C251899AA4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8A35-3024-4D3A-8570-39AB1B299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81000">
              <a:schemeClr val="bg2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7A4E9-95FD-41F6-A964-ABEE5FC8C32E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741E2C-97FB-4A70-8C83-D9F1B7A58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Методическое сопровождение инновационной модели развития дошкольных образовательных учреждений Приволжского и </a:t>
            </a:r>
            <a:r>
              <a:rPr lang="ru-RU" dirty="0" err="1" smtClean="0">
                <a:solidFill>
                  <a:schemeClr val="bg1"/>
                </a:solidFill>
              </a:rPr>
              <a:t>Вахитовского</a:t>
            </a:r>
            <a:r>
              <a:rPr lang="ru-RU" dirty="0" smtClean="0">
                <a:solidFill>
                  <a:schemeClr val="bg1"/>
                </a:solidFill>
              </a:rPr>
              <a:t> районов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6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29200" y="3962400"/>
            <a:ext cx="3138855" cy="2087563"/>
          </a:xfr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IMG_17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810000"/>
            <a:ext cx="3049588" cy="2287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479425"/>
            <a:ext cx="3352800" cy="4870450"/>
          </a:xfr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338388"/>
            <a:ext cx="3132138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0388" y="1306513"/>
            <a:ext cx="3376612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3340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2590800"/>
            <a:ext cx="5259388" cy="3944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32766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85800" y="304800"/>
            <a:ext cx="82296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Использование </a:t>
            </a:r>
            <a:r>
              <a:rPr lang="ru-RU" sz="3600" dirty="0" err="1"/>
              <a:t>интерактивн</a:t>
            </a:r>
            <a:r>
              <a:rPr lang="tt-RU" sz="3600" dirty="0"/>
              <a:t>ого оборудования </a:t>
            </a:r>
            <a:r>
              <a:rPr lang="ru-RU" sz="3600" dirty="0"/>
              <a:t>в образовательном процессе ДОУ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362200"/>
            <a:ext cx="3048000" cy="2030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648200"/>
            <a:ext cx="2912011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3400" y="228600"/>
            <a:ext cx="78486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62000" y="619125"/>
            <a:ext cx="75041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tt-RU" sz="2800" u="sng">
                <a:solidFill>
                  <a:srgbClr val="FEF8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Внедряются  </a:t>
            </a:r>
            <a:r>
              <a:rPr lang="ru-RU" sz="2800" u="sng">
                <a:solidFill>
                  <a:srgbClr val="FEF8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новые </a:t>
            </a:r>
            <a:r>
              <a:rPr lang="tt-RU" sz="2800" u="sng">
                <a:solidFill>
                  <a:srgbClr val="FEF8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в </a:t>
            </a:r>
            <a:r>
              <a:rPr lang="ru-RU" sz="2800" u="sng">
                <a:solidFill>
                  <a:srgbClr val="FEF8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ДОУ</a:t>
            </a:r>
            <a:r>
              <a:rPr lang="ru-RU" sz="28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 семейный детский сад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 детский сад с погружением в</a:t>
            </a:r>
            <a:r>
              <a:rPr lang="tt-RU" sz="28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 языковую среду</a:t>
            </a:r>
          </a:p>
          <a:p>
            <a:pPr>
              <a:defRPr/>
            </a:pPr>
            <a:r>
              <a:rPr lang="tt-RU" sz="28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 (английский язык)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 частный детский сад «Егоза»</a:t>
            </a:r>
            <a:endParaRPr lang="ru-RU" sz="2800">
              <a:solidFill>
                <a:srgbClr val="FEF8E4"/>
              </a:solidFill>
            </a:endParaRPr>
          </a:p>
        </p:txBody>
      </p:sp>
      <p:pic>
        <p:nvPicPr>
          <p:cNvPr id="7" name="Рисунок 6" descr="DSCI00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3513" y="3124200"/>
            <a:ext cx="2667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067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67400" y="2286000"/>
            <a:ext cx="3014330" cy="2090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im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76600" y="3124200"/>
            <a:ext cx="2590800" cy="2667000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72" name="Picture 8" descr="C:\Users\xxx\AppData\Local\Temp\Rar$DI03.976\DSCI00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48000" y="405427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5800" y="533400"/>
            <a:ext cx="76200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Проводится экспериментальная деятельность под сопровождением научных руководителей ПФУ, ИРО РТ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Московского социально-гуманитарного института по следующим направлениям: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3214688"/>
            <a:ext cx="149987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sz="20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 «Создание оптимальных условий для гармоничного развития личности детей </a:t>
            </a:r>
          </a:p>
          <a:p>
            <a:r>
              <a:rPr lang="ru-RU" sz="20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с особенностями в развитии в условиях ДОУ»</a:t>
            </a:r>
          </a:p>
          <a:p>
            <a:endParaRPr lang="ru-RU" sz="2000" b="1">
              <a:solidFill>
                <a:srgbClr val="FEF8E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 апробация моделей поликультурного образования </a:t>
            </a:r>
          </a:p>
          <a:p>
            <a:pPr eaLnBrk="0" hangingPunct="0">
              <a:buFontTx/>
              <a:buChar char="-"/>
            </a:pPr>
            <a:endParaRPr lang="ru-RU" sz="2000" b="1">
              <a:solidFill>
                <a:srgbClr val="FEF8E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 создание ресурсного центра по взаимодействию родителей, общественности и</a:t>
            </a:r>
          </a:p>
          <a:p>
            <a:pPr eaLnBrk="0" hangingPunct="0"/>
            <a:r>
              <a:rPr lang="ru-RU" sz="20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 педагогического коллектива  ДОУ в рамках реализации Программы «Сообщество»</a:t>
            </a:r>
          </a:p>
          <a:p>
            <a:pPr eaLnBrk="0" hangingPunct="0"/>
            <a:endParaRPr lang="ru-RU" sz="2000" b="1">
              <a:solidFill>
                <a:srgbClr val="FEF8E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 «Эстетическое и творческое развитие детей дошкольного возраста на основе</a:t>
            </a:r>
          </a:p>
          <a:p>
            <a:pPr eaLnBrk="0" hangingPunct="0"/>
            <a:r>
              <a:rPr lang="ru-RU" sz="2000">
                <a:solidFill>
                  <a:srgbClr val="FEF8E4"/>
                </a:solidFill>
                <a:latin typeface="Times New Roman" pitchFamily="18" charset="0"/>
                <a:cs typeface="Times New Roman" pitchFamily="18" charset="0"/>
              </a:rPr>
              <a:t> театрализованной деятельности»</a:t>
            </a:r>
            <a:endParaRPr lang="ru-RU" sz="2000">
              <a:solidFill>
                <a:srgbClr val="FEF8E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3 нг 3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743200"/>
            <a:ext cx="2894013" cy="36290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04800" y="533400"/>
            <a:ext cx="80772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533400"/>
            <a:ext cx="8001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из разделов районной Программы развития образования –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национальное образование и воспитание дошкольников,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одной из важнейших задач определяется работа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сохранению родного языка и культурного наследия.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971800"/>
            <a:ext cx="3619232" cy="2410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95800"/>
            <a:ext cx="2181225" cy="219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943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86000"/>
            <a:ext cx="2917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1219200"/>
            <a:ext cx="81534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cs typeface="+mn-cs"/>
              </a:rPr>
              <a:t>Трудность заключается не столько в разработке новых идей, сколько в том, чтобы отойти от старых.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cs typeface="+mn-cs"/>
              </a:rPr>
              <a:t>Инновация отличает лидера от догоняющего.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bg1"/>
              </a:solidFill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1"/>
                </a:solidFill>
                <a:cs typeface="+mn-cs"/>
              </a:rPr>
              <a:t>Человека порой сравнивают с пустым сосудом, который в течении жизни наполняется. Так вот, сейчас вы полны новыми, обретаемыми знаниями  и энтузиазмом. Желанием творить, менять, работать. Вам кажется, что вы способны перевернуть мир и что столько еще не совершенного. В ваших силах это улучшить и изменить.</a:t>
            </a:r>
            <a:endParaRPr lang="ru-RU" sz="24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19200" y="1828800"/>
            <a:ext cx="65532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57400"/>
            <a:ext cx="64008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улучшение способности педагогической системы детского сада достигать качественно более высоких результатов образования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296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инновационной деятельности в ДОУ</a:t>
            </a:r>
            <a:endParaRPr lang="ru-RU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Условия для развития инновационной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В основе сопровождения инновационного процесса в совместной работе с педагогом лежит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667000"/>
            <a:ext cx="7620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Личностно-ориентированный подход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Этапы сопровождения: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Мониторинг и анализ уровня профессиональной компетентности;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Определение и реализация маршрута сопровождения;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Обязательная оценка и анализ полученных результатов;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2000" y="1676400"/>
            <a:ext cx="7924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постоянное совершенствование  профессионального мастерства педагогов и как следствие повышения качества  воспитательно-образовательного процесса в ДОУ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деятельность ДОУ Приволжского  и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Вахитовского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 </a:t>
            </a:r>
            <a:r>
              <a:rPr lang="tt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ведется по следующим направлениям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2974963" cy="425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1981200"/>
            <a:ext cx="5962498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9600" y="228600"/>
            <a:ext cx="80772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Внедрение новых образовательных программ, которое  призвано обеспечить вариативность воспитательно-образовательного процесса, ориентированного на индивидуальность ребенка и запросы его семьи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2819400"/>
            <a:ext cx="2698352" cy="3870208"/>
          </a:xfr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81400" y="2514600"/>
            <a:ext cx="2743200" cy="4093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48399" y="2438400"/>
            <a:ext cx="2820965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Авторские образовательные программы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447800"/>
            <a:ext cx="3043304" cy="416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29000" y="3505200"/>
            <a:ext cx="2120136" cy="3001963"/>
          </a:xfr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1600200"/>
            <a:ext cx="3124200" cy="416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319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Методическое сопровождение инновационной модели развития дошкольных образовательных учреждений Приволжского и Вахитовского районов</vt:lpstr>
      <vt:lpstr>Цель инновационной деятельности в ДОУ</vt:lpstr>
      <vt:lpstr>Условия для развития инновационной деятельности</vt:lpstr>
      <vt:lpstr>В основе сопровождения инновационного процесса в совместной работе с педагогом лежит </vt:lpstr>
      <vt:lpstr>Этапы сопровождения:</vt:lpstr>
      <vt:lpstr>Инновационная деятельность ДОУ Приволжского  и Вахитовского районов ведется по следующим направлениям: </vt:lpstr>
      <vt:lpstr>Слайд 7</vt:lpstr>
      <vt:lpstr>Слайд 8</vt:lpstr>
      <vt:lpstr>Авторские образовательные программы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модель развития дошкольных образовательных учреждений Приволжского района</dc:title>
  <dc:creator>1</dc:creator>
  <cp:lastModifiedBy>My-Computer</cp:lastModifiedBy>
  <cp:revision>18</cp:revision>
  <dcterms:created xsi:type="dcterms:W3CDTF">2011-04-18T16:12:51Z</dcterms:created>
  <dcterms:modified xsi:type="dcterms:W3CDTF">2013-09-30T07:52:42Z</dcterms:modified>
</cp:coreProperties>
</file>